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86" r:id="rId2"/>
    <p:sldId id="257" r:id="rId3"/>
    <p:sldId id="284" r:id="rId4"/>
    <p:sldId id="300" r:id="rId5"/>
    <p:sldId id="294" r:id="rId6"/>
    <p:sldId id="292" r:id="rId7"/>
    <p:sldId id="289" r:id="rId8"/>
    <p:sldId id="295" r:id="rId9"/>
    <p:sldId id="290" r:id="rId10"/>
    <p:sldId id="301" r:id="rId11"/>
    <p:sldId id="293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82" autoAdjust="0"/>
    <p:restoredTop sz="93979" autoAdjust="0"/>
  </p:normalViewPr>
  <p:slideViewPr>
    <p:cSldViewPr snapToGrid="0"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F029C-9D08-4F9B-A50A-08D5DD5DE4DD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E3B42-5CCC-4114-B431-E07D5B10D0D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813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2 van de 5 </a:t>
            </a:r>
            <a:r>
              <a:rPr lang="en-AU" dirty="0" err="1" smtClean="0"/>
              <a:t>jjaar</a:t>
            </a:r>
            <a:r>
              <a:rPr lang="en-AU" dirty="0" smtClean="0"/>
              <a:t>, </a:t>
            </a:r>
            <a:r>
              <a:rPr lang="en-AU" dirty="0" err="1" smtClean="0"/>
              <a:t>waar</a:t>
            </a:r>
            <a:r>
              <a:rPr lang="en-AU" baseline="0" dirty="0" smtClean="0"/>
              <a:t> </a:t>
            </a:r>
            <a:r>
              <a:rPr lang="en-AU" baseline="0" dirty="0" err="1" smtClean="0"/>
              <a:t>staan</a:t>
            </a:r>
            <a:r>
              <a:rPr lang="en-AU" baseline="0" dirty="0" smtClean="0"/>
              <a:t> we nu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E3B42-5CCC-4114-B431-E07D5B10D0D9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9915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5F3F1-F5DF-4BCA-A982-6317A6328A24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1262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845DE-E5E0-4244-89E6-F6CB85C8FD1C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3413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9AAD4-338A-4F17-A065-1C0A7B0206C8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F8762-3C91-4A5A-97B6-23167533EAF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3375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9AAD4-338A-4F17-A065-1C0A7B0206C8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F8762-3C91-4A5A-97B6-23167533EAF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5459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9AAD4-338A-4F17-A065-1C0A7B0206C8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F8762-3C91-4A5A-97B6-23167533EAF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9432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9AAD4-338A-4F17-A065-1C0A7B0206C8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F8762-3C91-4A5A-97B6-23167533EAF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1154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9AAD4-338A-4F17-A065-1C0A7B0206C8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F8762-3C91-4A5A-97B6-23167533EAF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2500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9AAD4-338A-4F17-A065-1C0A7B0206C8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F8762-3C91-4A5A-97B6-23167533EAF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506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9AAD4-338A-4F17-A065-1C0A7B0206C8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F8762-3C91-4A5A-97B6-23167533EAF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241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9AAD4-338A-4F17-A065-1C0A7B0206C8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F8762-3C91-4A5A-97B6-23167533EAF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9599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9AAD4-338A-4F17-A065-1C0A7B0206C8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F8762-3C91-4A5A-97B6-23167533EAF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2931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9AAD4-338A-4F17-A065-1C0A7B0206C8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F8762-3C91-4A5A-97B6-23167533EAF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6287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9AAD4-338A-4F17-A065-1C0A7B0206C8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F8762-3C91-4A5A-97B6-23167533EAF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2107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9AAD4-338A-4F17-A065-1C0A7B0206C8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F8762-3C91-4A5A-97B6-23167533EAF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1296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83515"/>
            <a:ext cx="7886700" cy="1325563"/>
          </a:xfrm>
        </p:spPr>
        <p:txBody>
          <a:bodyPr/>
          <a:lstStyle/>
          <a:p>
            <a:r>
              <a:rPr lang="nl-NL" dirty="0" smtClean="0"/>
              <a:t>Welkom bij de CHIRP-bijeenkomst</a:t>
            </a:r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10" y="990176"/>
            <a:ext cx="7787527" cy="58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5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5" y="178903"/>
            <a:ext cx="9135165" cy="620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18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" t="61111" r="1945" b="2777"/>
          <a:stretch/>
        </p:blipFill>
        <p:spPr>
          <a:xfrm rot="5400000">
            <a:off x="-2874052" y="2884937"/>
            <a:ext cx="6858000" cy="10881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2827" y="4575796"/>
            <a:ext cx="40170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b="1" dirty="0" smtClean="0">
                <a:solidFill>
                  <a:srgbClr val="92D050"/>
                </a:solidFill>
              </a:rPr>
              <a:t>citizen </a:t>
            </a:r>
          </a:p>
          <a:p>
            <a:r>
              <a:rPr lang="en-AU" sz="4800" b="1" dirty="0" smtClean="0">
                <a:solidFill>
                  <a:srgbClr val="92D050"/>
                </a:solidFill>
              </a:rPr>
              <a:t>science</a:t>
            </a:r>
          </a:p>
          <a:p>
            <a:r>
              <a:rPr lang="en-AU" sz="4800" b="1" dirty="0" err="1" smtClean="0">
                <a:solidFill>
                  <a:srgbClr val="92D050"/>
                </a:solidFill>
              </a:rPr>
              <a:t>vrijwilligers</a:t>
            </a:r>
            <a:endParaRPr lang="nl-NL" sz="4800" b="1" dirty="0">
              <a:solidFill>
                <a:srgbClr val="92D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58685" y="-127005"/>
            <a:ext cx="716238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dirty="0" err="1" smtClean="0">
                <a:solidFill>
                  <a:schemeClr val="accent6">
                    <a:lumMod val="50000"/>
                  </a:schemeClr>
                </a:solidFill>
              </a:rPr>
              <a:t>Waarom</a:t>
            </a:r>
            <a:r>
              <a:rPr lang="en-AU" sz="4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AU" sz="4400" dirty="0" err="1" smtClean="0">
                <a:solidFill>
                  <a:schemeClr val="accent6">
                    <a:lumMod val="50000"/>
                  </a:schemeClr>
                </a:solidFill>
              </a:rPr>
              <a:t>deze</a:t>
            </a:r>
            <a:r>
              <a:rPr lang="en-AU" sz="4400" dirty="0" smtClean="0">
                <a:solidFill>
                  <a:schemeClr val="accent6">
                    <a:lumMod val="50000"/>
                  </a:schemeClr>
                </a:solidFill>
              </a:rPr>
              <a:t> dag?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Dank!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err="1" smtClean="0"/>
              <a:t>Elkaar</a:t>
            </a:r>
            <a:r>
              <a:rPr lang="en-AU" sz="2400" dirty="0" smtClean="0"/>
              <a:t> </a:t>
            </a:r>
            <a:r>
              <a:rPr lang="en-AU" sz="2400" dirty="0" err="1" smtClean="0"/>
              <a:t>informeren</a:t>
            </a:r>
            <a:r>
              <a:rPr lang="en-AU" sz="2400" dirty="0" smtClean="0"/>
              <a:t> over </a:t>
            </a:r>
            <a:r>
              <a:rPr lang="en-AU" sz="2400" dirty="0" err="1" smtClean="0"/>
              <a:t>uitkomsten</a:t>
            </a:r>
            <a:r>
              <a:rPr lang="en-AU" sz="2400" dirty="0" smtClean="0"/>
              <a:t> </a:t>
            </a:r>
            <a:r>
              <a:rPr lang="en-AU" sz="2400" dirty="0" err="1" smtClean="0"/>
              <a:t>onderzoek</a:t>
            </a:r>
            <a:endParaRPr lang="en-A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Citizen knowledge (</a:t>
            </a:r>
            <a:r>
              <a:rPr lang="en-AU" sz="2400" dirty="0" err="1" smtClean="0"/>
              <a:t>discussie</a:t>
            </a:r>
            <a:r>
              <a:rPr lang="en-AU" sz="2400" dirty="0" smtClean="0"/>
              <a:t> </a:t>
            </a:r>
            <a:r>
              <a:rPr lang="en-AU" sz="2400" dirty="0" err="1" smtClean="0"/>
              <a:t>sessies</a:t>
            </a:r>
            <a:r>
              <a:rPr lang="en-AU" sz="24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Updates over </a:t>
            </a:r>
            <a:r>
              <a:rPr lang="en-AU" sz="2400" dirty="0" err="1" smtClean="0"/>
              <a:t>nieuwe</a:t>
            </a:r>
            <a:r>
              <a:rPr lang="en-AU" sz="2400" dirty="0" smtClean="0"/>
              <a:t> </a:t>
            </a:r>
            <a:r>
              <a:rPr lang="en-AU" sz="2400" dirty="0" err="1" smtClean="0"/>
              <a:t>onderzoek</a:t>
            </a:r>
            <a:r>
              <a:rPr lang="en-AU" sz="2400" dirty="0" smtClean="0"/>
              <a:t> en </a:t>
            </a:r>
            <a:r>
              <a:rPr lang="en-AU" sz="2400" smtClean="0"/>
              <a:t>bescherming</a:t>
            </a:r>
            <a:r>
              <a:rPr lang="en-AU" sz="2400" dirty="0" smtClean="0"/>
              <a:t> (</a:t>
            </a:r>
            <a:r>
              <a:rPr lang="en-AU" sz="2400" dirty="0" err="1" smtClean="0"/>
              <a:t>dakbroeders</a:t>
            </a:r>
            <a:r>
              <a:rPr lang="en-AU" sz="24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err="1" smtClean="0"/>
              <a:t>Nieuwe</a:t>
            </a:r>
            <a:r>
              <a:rPr lang="en-AU" sz="2400" dirty="0" smtClean="0"/>
              <a:t> </a:t>
            </a:r>
            <a:r>
              <a:rPr lang="en-AU" sz="2400" dirty="0" err="1" smtClean="0"/>
              <a:t>vormen</a:t>
            </a:r>
            <a:r>
              <a:rPr lang="en-AU" sz="2400" dirty="0" smtClean="0"/>
              <a:t> van data </a:t>
            </a:r>
            <a:r>
              <a:rPr lang="en-AU" sz="2400" dirty="0" err="1" smtClean="0"/>
              <a:t>verzamelen</a:t>
            </a:r>
            <a:r>
              <a:rPr lang="en-AU" sz="2400" dirty="0" smtClean="0"/>
              <a:t> (</a:t>
            </a:r>
            <a:r>
              <a:rPr lang="en-AU" sz="2400" dirty="0" err="1" smtClean="0"/>
              <a:t>NestApp</a:t>
            </a:r>
            <a:r>
              <a:rPr lang="en-AU" sz="24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err="1" smtClean="0"/>
              <a:t>Ervaringen</a:t>
            </a:r>
            <a:r>
              <a:rPr lang="en-AU" sz="2400" dirty="0" smtClean="0"/>
              <a:t> </a:t>
            </a:r>
            <a:r>
              <a:rPr lang="en-AU" sz="2400" dirty="0" err="1" smtClean="0"/>
              <a:t>uitwisselen</a:t>
            </a:r>
            <a:r>
              <a:rPr lang="en-AU" sz="2400" dirty="0" smtClean="0"/>
              <a:t> </a:t>
            </a:r>
            <a:r>
              <a:rPr lang="en-AU" sz="2400" dirty="0" err="1" smtClean="0"/>
              <a:t>en</a:t>
            </a:r>
            <a:r>
              <a:rPr lang="en-AU" sz="2400" dirty="0" smtClean="0"/>
              <a:t> </a:t>
            </a:r>
            <a:r>
              <a:rPr lang="en-AU" sz="2400" dirty="0" err="1" smtClean="0"/>
              <a:t>bijkletsen</a:t>
            </a:r>
            <a:endParaRPr lang="nl-NL" sz="24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52381" t="8519" r="16857" b="44903"/>
          <a:stretch/>
        </p:blipFill>
        <p:spPr>
          <a:xfrm>
            <a:off x="4179323" y="3521096"/>
            <a:ext cx="3443515" cy="33369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357" y="5729958"/>
            <a:ext cx="1371943" cy="112804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457" y="3655989"/>
            <a:ext cx="1839614" cy="183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8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58" t="1677" r="2222"/>
          <a:stretch/>
        </p:blipFill>
        <p:spPr>
          <a:xfrm>
            <a:off x="1481093" y="1847"/>
            <a:ext cx="6296221" cy="689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0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610" y="0"/>
            <a:ext cx="5533344" cy="684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2381" t="8519" r="16857" b="44903"/>
          <a:stretch/>
        </p:blipFill>
        <p:spPr>
          <a:xfrm>
            <a:off x="1445624" y="60960"/>
            <a:ext cx="5904328" cy="5721531"/>
          </a:xfrm>
          <a:prstGeom prst="rect">
            <a:avLst/>
          </a:prstGeom>
        </p:spPr>
      </p:pic>
      <p:pic>
        <p:nvPicPr>
          <p:cNvPr id="5" name="Picture 2" descr="http://www.sovon.nl/upload/Sovon_logo_rgb%281%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879" y="5437228"/>
            <a:ext cx="2195736" cy="142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data.nioo.knaw.nl/images/nioologotrans%20testFR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712" y="5768496"/>
            <a:ext cx="1996226" cy="126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1" descr="Image result for radboud universiteit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817" y="5913120"/>
            <a:ext cx="3656327" cy="77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990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50" name="Group 2"/>
          <p:cNvGrpSpPr>
            <a:grpSpLocks/>
          </p:cNvGrpSpPr>
          <p:nvPr/>
        </p:nvGrpSpPr>
        <p:grpSpPr bwMode="auto">
          <a:xfrm>
            <a:off x="2542902" y="2542255"/>
            <a:ext cx="6501393" cy="4307035"/>
            <a:chOff x="381000" y="1752601"/>
            <a:chExt cx="7728215" cy="5044305"/>
          </a:xfrm>
        </p:grpSpPr>
        <p:pic>
          <p:nvPicPr>
            <p:cNvPr id="104452" name="Picture 3" descr="Fig 6.6 2009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53" t="13020" r="9213" b="22314"/>
            <a:stretch>
              <a:fillRect/>
            </a:stretch>
          </p:blipFill>
          <p:spPr bwMode="auto">
            <a:xfrm>
              <a:off x="457200" y="2362200"/>
              <a:ext cx="3820332" cy="4434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53" name="Picture 15" descr="scholekster winterverspreiding Nederlan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2286000"/>
              <a:ext cx="3581400" cy="449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54" name="Picture 15" descr="scholekster winterverspreiding Nederlan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74" r="80563" b="71503"/>
            <a:stretch>
              <a:fillRect/>
            </a:stretch>
          </p:blipFill>
          <p:spPr bwMode="auto">
            <a:xfrm>
              <a:off x="7115014" y="5181600"/>
              <a:ext cx="696132" cy="1030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4276858" y="2437910"/>
              <a:ext cx="752501" cy="12190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4191130" y="4953240"/>
              <a:ext cx="1295444" cy="1065868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457203" y="4953240"/>
              <a:ext cx="1295444" cy="1065868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 rot="1404285">
              <a:off x="1390684" y="3324871"/>
              <a:ext cx="889030" cy="1752695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 rot="21036954">
              <a:off x="2573412" y="2857890"/>
              <a:ext cx="1439912" cy="839959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20" name="Straight Arrow Connector 19"/>
            <p:cNvCxnSpPr>
              <a:stCxn id="62" idx="0"/>
            </p:cNvCxnSpPr>
            <p:nvPr/>
          </p:nvCxnSpPr>
          <p:spPr>
            <a:xfrm>
              <a:off x="3865681" y="2380295"/>
              <a:ext cx="2001906" cy="219845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1863776" y="5486932"/>
              <a:ext cx="2251152" cy="75809"/>
            </a:xfrm>
            <a:prstGeom prst="straightConnector1">
              <a:avLst/>
            </a:prstGeom>
            <a:ln w="666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2149535" y="4648489"/>
              <a:ext cx="1965392" cy="623147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4038725" y="2889729"/>
              <a:ext cx="1447849" cy="180425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2362268" y="3138381"/>
              <a:ext cx="2971902" cy="976415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2133660" y="3179318"/>
              <a:ext cx="2143198" cy="194070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ounded Rectangle 1"/>
            <p:cNvSpPr/>
            <p:nvPr/>
          </p:nvSpPr>
          <p:spPr>
            <a:xfrm>
              <a:off x="381000" y="1752601"/>
              <a:ext cx="7696463" cy="5044305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104925" y="1817796"/>
              <a:ext cx="2933800" cy="480626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nl-NL" sz="3600" dirty="0" smtClean="0"/>
                <a:t>zomer</a:t>
              </a:r>
              <a:endParaRPr lang="nl-NL" sz="3600" dirty="0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4495941" y="1820828"/>
              <a:ext cx="2949676" cy="4715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nl-NL" sz="3600" dirty="0"/>
                <a:t>winter</a:t>
              </a:r>
            </a:p>
          </p:txBody>
        </p:sp>
        <p:sp>
          <p:nvSpPr>
            <p:cNvPr id="104469" name="TextBox 7"/>
            <p:cNvSpPr txBox="1">
              <a:spLocks noChangeArrowheads="1"/>
            </p:cNvSpPr>
            <p:nvPr/>
          </p:nvSpPr>
          <p:spPr bwMode="auto">
            <a:xfrm>
              <a:off x="507748" y="2299156"/>
              <a:ext cx="1327450" cy="50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nl-NL" altLang="nl-NL" sz="1100" b="1" dirty="0" smtClean="0"/>
                <a:t>Dichtheid scholeksters</a:t>
              </a:r>
              <a:endParaRPr lang="nl-NL" altLang="nl-NL" sz="1100" b="1" dirty="0"/>
            </a:p>
          </p:txBody>
        </p:sp>
        <p:sp>
          <p:nvSpPr>
            <p:cNvPr id="104470" name="TextBox 24"/>
            <p:cNvSpPr txBox="1">
              <a:spLocks noChangeArrowheads="1"/>
            </p:cNvSpPr>
            <p:nvPr/>
          </p:nvSpPr>
          <p:spPr bwMode="auto">
            <a:xfrm>
              <a:off x="6791412" y="4841120"/>
              <a:ext cx="1317803" cy="50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100" b="1" dirty="0" smtClean="0"/>
                <a:t>Aantallen scholeksters</a:t>
              </a:r>
              <a:endParaRPr lang="nl-NL" altLang="nl-NL" sz="1100" b="1" dirty="0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581509" y="3581104"/>
              <a:ext cx="855691" cy="1385781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1752647" y="3353678"/>
              <a:ext cx="3492619" cy="19179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/>
            <p:cNvSpPr/>
            <p:nvPr/>
          </p:nvSpPr>
          <p:spPr>
            <a:xfrm rot="4240618">
              <a:off x="2454619" y="1551334"/>
              <a:ext cx="483658" cy="247817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3" name="Oval 62"/>
            <p:cNvSpPr/>
            <p:nvPr/>
          </p:nvSpPr>
          <p:spPr>
            <a:xfrm rot="4240618">
              <a:off x="6070651" y="1623352"/>
              <a:ext cx="836927" cy="2478173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pic>
        <p:nvPicPr>
          <p:cNvPr id="34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" t="8364" r="1460" b="10243"/>
          <a:stretch/>
        </p:blipFill>
        <p:spPr>
          <a:xfrm>
            <a:off x="-19139" y="6603"/>
            <a:ext cx="3711968" cy="25443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1851" y="5974"/>
            <a:ext cx="3143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 smtClean="0"/>
              <a:t>Broedende</a:t>
            </a:r>
            <a:r>
              <a:rPr lang="en-AU" dirty="0" smtClean="0"/>
              <a:t> </a:t>
            </a:r>
            <a:r>
              <a:rPr lang="en-AU" dirty="0" err="1" smtClean="0"/>
              <a:t>scholeksters</a:t>
            </a:r>
            <a:r>
              <a:rPr lang="en-AU" dirty="0" smtClean="0"/>
              <a:t> in NL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8598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5395" y="193275"/>
            <a:ext cx="8777578" cy="9139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1" name="Rectangle 50"/>
          <p:cNvSpPr/>
          <p:nvPr/>
        </p:nvSpPr>
        <p:spPr>
          <a:xfrm>
            <a:off x="2428371" y="3344890"/>
            <a:ext cx="4320480" cy="2770726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9" name="Rectangle 48"/>
          <p:cNvSpPr/>
          <p:nvPr/>
        </p:nvSpPr>
        <p:spPr>
          <a:xfrm>
            <a:off x="2428371" y="1307269"/>
            <a:ext cx="4320480" cy="1946693"/>
          </a:xfrm>
          <a:prstGeom prst="rect">
            <a:avLst/>
          </a:prstGeom>
          <a:solidFill>
            <a:schemeClr val="accent1">
              <a:lumMod val="60000"/>
              <a:lumOff val="4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ounded Rectangle 3"/>
          <p:cNvSpPr/>
          <p:nvPr/>
        </p:nvSpPr>
        <p:spPr>
          <a:xfrm>
            <a:off x="225395" y="3137587"/>
            <a:ext cx="1728191" cy="1059660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Schelpdier visserij</a:t>
            </a:r>
            <a:endParaRPr lang="nl-NL" dirty="0"/>
          </a:p>
        </p:txBody>
      </p:sp>
      <p:sp>
        <p:nvSpPr>
          <p:cNvPr id="12" name="TextBox 11"/>
          <p:cNvSpPr txBox="1"/>
          <p:nvPr/>
        </p:nvSpPr>
        <p:spPr>
          <a:xfrm>
            <a:off x="391404" y="401283"/>
            <a:ext cx="1634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>
                <a:solidFill>
                  <a:srgbClr val="C00000"/>
                </a:solidFill>
              </a:rPr>
              <a:t>Verschillende bedreigingen</a:t>
            </a:r>
            <a:endParaRPr lang="nl-NL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29650" y="4012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accent6"/>
                </a:solidFill>
              </a:rPr>
              <a:t>Gedrag &amp; conditie</a:t>
            </a:r>
            <a:endParaRPr lang="nl-NL" b="1" dirty="0">
              <a:solidFill>
                <a:schemeClr val="accent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38162" y="401283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>
                <a:solidFill>
                  <a:srgbClr val="7030A0"/>
                </a:solidFill>
              </a:rPr>
              <a:t>Populatie aantallen</a:t>
            </a:r>
            <a:endParaRPr lang="nl-NL" b="1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33906" y="403024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err="1" smtClean="0">
                <a:solidFill>
                  <a:srgbClr val="FFC000"/>
                </a:solidFill>
              </a:rPr>
              <a:t>Demografische</a:t>
            </a:r>
            <a:r>
              <a:rPr lang="en-AU" b="1" dirty="0" smtClean="0">
                <a:solidFill>
                  <a:srgbClr val="FFC000"/>
                </a:solidFill>
              </a:rPr>
              <a:t> parameters</a:t>
            </a:r>
            <a:endParaRPr lang="nl-NL" b="1" dirty="0" smtClean="0">
              <a:solidFill>
                <a:srgbClr val="FFC000"/>
              </a:solidFill>
            </a:endParaRPr>
          </a:p>
        </p:txBody>
      </p:sp>
      <p:cxnSp>
        <p:nvCxnSpPr>
          <p:cNvPr id="44" name="Elbow Connector 43"/>
          <p:cNvCxnSpPr/>
          <p:nvPr/>
        </p:nvCxnSpPr>
        <p:spPr>
          <a:xfrm rot="16200000" flipH="1">
            <a:off x="3999147" y="4155112"/>
            <a:ext cx="564038" cy="1565350"/>
          </a:xfrm>
          <a:prstGeom prst="bentConnector2">
            <a:avLst/>
          </a:prstGeom>
          <a:ln w="44450" cmpd="sng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/>
          <p:nvPr/>
        </p:nvCxnSpPr>
        <p:spPr>
          <a:xfrm>
            <a:off x="6672291" y="1985459"/>
            <a:ext cx="573883" cy="1466092"/>
          </a:xfrm>
          <a:prstGeom prst="bentConnector3">
            <a:avLst>
              <a:gd name="adj1" fmla="val 30083"/>
            </a:avLst>
          </a:prstGeom>
          <a:ln w="44450" cmpd="sng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1892574" y="1769435"/>
            <a:ext cx="709084" cy="0"/>
          </a:xfrm>
          <a:prstGeom prst="straightConnector1">
            <a:avLst/>
          </a:prstGeom>
          <a:ln w="444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/>
          <p:cNvCxnSpPr>
            <a:stCxn id="22" idx="3"/>
            <a:endCxn id="9" idx="1"/>
          </p:cNvCxnSpPr>
          <p:nvPr/>
        </p:nvCxnSpPr>
        <p:spPr>
          <a:xfrm>
            <a:off x="1953586" y="2011233"/>
            <a:ext cx="3089810" cy="3414130"/>
          </a:xfrm>
          <a:prstGeom prst="bentConnector3">
            <a:avLst>
              <a:gd name="adj1" fmla="val 5609"/>
            </a:avLst>
          </a:prstGeom>
          <a:ln w="444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>
            <a:off x="1893199" y="5585859"/>
            <a:ext cx="3130700" cy="0"/>
          </a:xfrm>
          <a:prstGeom prst="straightConnector1">
            <a:avLst/>
          </a:prstGeom>
          <a:ln w="444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>
            <a:off x="4355003" y="1761921"/>
            <a:ext cx="709084" cy="0"/>
          </a:xfrm>
          <a:prstGeom prst="straightConnector1">
            <a:avLst/>
          </a:prstGeom>
          <a:ln w="444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 flipV="1">
            <a:off x="3249730" y="4861325"/>
            <a:ext cx="0" cy="580025"/>
          </a:xfrm>
          <a:prstGeom prst="straightConnector1">
            <a:avLst/>
          </a:prstGeom>
          <a:ln w="4445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>
            <a:off x="4378431" y="1965793"/>
            <a:ext cx="685656" cy="0"/>
          </a:xfrm>
          <a:prstGeom prst="straightConnector1">
            <a:avLst/>
          </a:prstGeom>
          <a:ln w="444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Elbow Connector 134"/>
          <p:cNvCxnSpPr/>
          <p:nvPr/>
        </p:nvCxnSpPr>
        <p:spPr>
          <a:xfrm>
            <a:off x="6626574" y="1787871"/>
            <a:ext cx="612068" cy="1466091"/>
          </a:xfrm>
          <a:prstGeom prst="bentConnector3">
            <a:avLst>
              <a:gd name="adj1" fmla="val 50000"/>
            </a:avLst>
          </a:prstGeom>
          <a:ln w="44450" cmpd="sng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Rounded Rectangle 142"/>
          <p:cNvSpPr/>
          <p:nvPr/>
        </p:nvSpPr>
        <p:spPr>
          <a:xfrm>
            <a:off x="2600908" y="3933437"/>
            <a:ext cx="1754276" cy="92788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500" dirty="0" err="1" smtClean="0"/>
              <a:t>Eileg</a:t>
            </a:r>
            <a:r>
              <a:rPr lang="nl-NL" sz="1500" dirty="0" smtClean="0"/>
              <a:t> datum</a:t>
            </a:r>
            <a:endParaRPr lang="nl-NL" sz="1500" dirty="0"/>
          </a:p>
        </p:txBody>
      </p:sp>
      <p:cxnSp>
        <p:nvCxnSpPr>
          <p:cNvPr id="146" name="Straight Arrow Connector 145"/>
          <p:cNvCxnSpPr/>
          <p:nvPr/>
        </p:nvCxnSpPr>
        <p:spPr>
          <a:xfrm>
            <a:off x="3249730" y="2482605"/>
            <a:ext cx="0" cy="1450832"/>
          </a:xfrm>
          <a:prstGeom prst="straightConnector1">
            <a:avLst/>
          </a:prstGeom>
          <a:ln w="444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>
            <a:stCxn id="31" idx="2"/>
            <a:endCxn id="143" idx="0"/>
          </p:cNvCxnSpPr>
          <p:nvPr/>
        </p:nvCxnSpPr>
        <p:spPr>
          <a:xfrm flipH="1">
            <a:off x="3478046" y="2482605"/>
            <a:ext cx="2107" cy="1450832"/>
          </a:xfrm>
          <a:prstGeom prst="straightConnector1">
            <a:avLst/>
          </a:prstGeom>
          <a:ln w="44450">
            <a:solidFill>
              <a:schemeClr val="accent2">
                <a:lumMod val="50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 rot="20925294">
            <a:off x="2632377" y="2964447"/>
            <a:ext cx="141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 err="1" smtClean="0"/>
              <a:t>carry</a:t>
            </a:r>
            <a:r>
              <a:rPr lang="nl-NL" b="1" dirty="0" smtClean="0"/>
              <a:t>-over effecten</a:t>
            </a:r>
            <a:endParaRPr lang="nl-NL" b="1" dirty="0"/>
          </a:p>
        </p:txBody>
      </p:sp>
      <p:sp>
        <p:nvSpPr>
          <p:cNvPr id="31" name="Rounded Rectangle 30"/>
          <p:cNvSpPr/>
          <p:nvPr/>
        </p:nvSpPr>
        <p:spPr>
          <a:xfrm>
            <a:off x="2603015" y="1437402"/>
            <a:ext cx="1754276" cy="104520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 smtClean="0"/>
              <a:t>Lichaams</a:t>
            </a:r>
            <a:r>
              <a:rPr lang="nl-NL" dirty="0" smtClean="0"/>
              <a:t> conditie</a:t>
            </a:r>
            <a:endParaRPr lang="nl-NL" sz="1500" dirty="0"/>
          </a:p>
        </p:txBody>
      </p:sp>
      <p:sp>
        <p:nvSpPr>
          <p:cNvPr id="22" name="Rounded Rectangle 21"/>
          <p:cNvSpPr/>
          <p:nvPr/>
        </p:nvSpPr>
        <p:spPr>
          <a:xfrm>
            <a:off x="225396" y="1481403"/>
            <a:ext cx="1728190" cy="1059660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Zeespiegel stijging / bodemdaling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4704" y="4895533"/>
            <a:ext cx="1728191" cy="105966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Veranderend landgebruik</a:t>
            </a:r>
            <a:endParaRPr lang="nl-NL" dirty="0"/>
          </a:p>
        </p:txBody>
      </p:sp>
      <p:cxnSp>
        <p:nvCxnSpPr>
          <p:cNvPr id="40" name="Elbow Connector 39"/>
          <p:cNvCxnSpPr/>
          <p:nvPr/>
        </p:nvCxnSpPr>
        <p:spPr>
          <a:xfrm flipV="1">
            <a:off x="1953586" y="2006238"/>
            <a:ext cx="649429" cy="1707413"/>
          </a:xfrm>
          <a:prstGeom prst="bentConnector3">
            <a:avLst/>
          </a:prstGeom>
          <a:ln w="444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5064087" y="1409395"/>
            <a:ext cx="1584176" cy="108012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overleving</a:t>
            </a:r>
            <a:endParaRPr lang="nl-NL" dirty="0"/>
          </a:p>
        </p:txBody>
      </p:sp>
      <p:sp>
        <p:nvSpPr>
          <p:cNvPr id="9" name="Rounded Rectangle 8"/>
          <p:cNvSpPr/>
          <p:nvPr/>
        </p:nvSpPr>
        <p:spPr>
          <a:xfrm>
            <a:off x="5043396" y="4895533"/>
            <a:ext cx="1584176" cy="10596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reproductie</a:t>
            </a:r>
            <a:endParaRPr lang="nl-NL" dirty="0"/>
          </a:p>
        </p:txBody>
      </p:sp>
      <p:cxnSp>
        <p:nvCxnSpPr>
          <p:cNvPr id="100" name="Elbow Connector 99"/>
          <p:cNvCxnSpPr>
            <a:stCxn id="9" idx="3"/>
          </p:cNvCxnSpPr>
          <p:nvPr/>
        </p:nvCxnSpPr>
        <p:spPr>
          <a:xfrm flipV="1">
            <a:off x="6627572" y="3893671"/>
            <a:ext cx="582598" cy="1531692"/>
          </a:xfrm>
          <a:prstGeom prst="bentConnector3">
            <a:avLst/>
          </a:prstGeom>
          <a:ln w="444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Elbow Connector 135"/>
          <p:cNvCxnSpPr/>
          <p:nvPr/>
        </p:nvCxnSpPr>
        <p:spPr>
          <a:xfrm flipV="1">
            <a:off x="6634106" y="3694127"/>
            <a:ext cx="582598" cy="1531692"/>
          </a:xfrm>
          <a:prstGeom prst="bentConnector3">
            <a:avLst>
              <a:gd name="adj1" fmla="val 34908"/>
            </a:avLst>
          </a:prstGeom>
          <a:ln w="444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Elbow Connector 136"/>
          <p:cNvCxnSpPr/>
          <p:nvPr/>
        </p:nvCxnSpPr>
        <p:spPr>
          <a:xfrm flipV="1">
            <a:off x="6634106" y="4073691"/>
            <a:ext cx="582598" cy="1531692"/>
          </a:xfrm>
          <a:prstGeom prst="bentConnector3">
            <a:avLst>
              <a:gd name="adj1" fmla="val 63582"/>
            </a:avLst>
          </a:prstGeom>
          <a:ln w="444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Rounded Rectangle 160"/>
          <p:cNvSpPr/>
          <p:nvPr/>
        </p:nvSpPr>
        <p:spPr>
          <a:xfrm>
            <a:off x="7204959" y="1386282"/>
            <a:ext cx="1728192" cy="454579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 smtClean="0"/>
          </a:p>
          <a:p>
            <a:pPr algn="ctr"/>
            <a:r>
              <a:rPr lang="nl-NL" dirty="0" smtClean="0"/>
              <a:t>cumulatieve effecten op lokale &amp; nationale populatie aantallen</a:t>
            </a:r>
          </a:p>
          <a:p>
            <a:pPr algn="ctr"/>
            <a:endParaRPr lang="nl-NL" dirty="0"/>
          </a:p>
          <a:p>
            <a:pPr algn="ctr"/>
            <a:endParaRPr lang="nl-NL" dirty="0" smtClean="0"/>
          </a:p>
          <a:p>
            <a:pPr algn="ctr"/>
            <a:endParaRPr lang="nl-NL" dirty="0"/>
          </a:p>
          <a:p>
            <a:pPr algn="ctr"/>
            <a:endParaRPr lang="nl-NL" dirty="0" smtClean="0"/>
          </a:p>
          <a:p>
            <a:pPr algn="ctr"/>
            <a:endParaRPr lang="nl-NL" dirty="0"/>
          </a:p>
          <a:p>
            <a:pPr algn="ctr"/>
            <a:endParaRPr lang="nl-NL" dirty="0"/>
          </a:p>
        </p:txBody>
      </p:sp>
      <p:sp>
        <p:nvSpPr>
          <p:cNvPr id="162" name="Oval 161"/>
          <p:cNvSpPr/>
          <p:nvPr/>
        </p:nvSpPr>
        <p:spPr>
          <a:xfrm>
            <a:off x="7426194" y="4347290"/>
            <a:ext cx="360040" cy="36004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3" name="Oval 162"/>
          <p:cNvSpPr/>
          <p:nvPr/>
        </p:nvSpPr>
        <p:spPr>
          <a:xfrm>
            <a:off x="7858242" y="3915242"/>
            <a:ext cx="360040" cy="36004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4" name="Oval 163"/>
          <p:cNvSpPr/>
          <p:nvPr/>
        </p:nvSpPr>
        <p:spPr>
          <a:xfrm>
            <a:off x="8298501" y="4347290"/>
            <a:ext cx="360040" cy="36004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5" name="Oval 164"/>
          <p:cNvSpPr/>
          <p:nvPr/>
        </p:nvSpPr>
        <p:spPr>
          <a:xfrm>
            <a:off x="7570210" y="4923354"/>
            <a:ext cx="360040" cy="36004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6" name="Oval 165"/>
          <p:cNvSpPr/>
          <p:nvPr/>
        </p:nvSpPr>
        <p:spPr>
          <a:xfrm>
            <a:off x="8146274" y="4937787"/>
            <a:ext cx="360040" cy="36004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67" name="Straight Arrow Connector 166"/>
          <p:cNvCxnSpPr>
            <a:stCxn id="162" idx="7"/>
            <a:endCxn id="163" idx="3"/>
          </p:cNvCxnSpPr>
          <p:nvPr/>
        </p:nvCxnSpPr>
        <p:spPr>
          <a:xfrm flipV="1">
            <a:off x="7733507" y="4222555"/>
            <a:ext cx="177462" cy="177462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>
            <a:stCxn id="164" idx="1"/>
            <a:endCxn id="163" idx="5"/>
          </p:cNvCxnSpPr>
          <p:nvPr/>
        </p:nvCxnSpPr>
        <p:spPr>
          <a:xfrm flipH="1" flipV="1">
            <a:off x="8165555" y="4222555"/>
            <a:ext cx="185673" cy="177462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9" name="Straight Arrow Connector 168"/>
          <p:cNvCxnSpPr>
            <a:stCxn id="165" idx="0"/>
            <a:endCxn id="162" idx="4"/>
          </p:cNvCxnSpPr>
          <p:nvPr/>
        </p:nvCxnSpPr>
        <p:spPr>
          <a:xfrm flipH="1" flipV="1">
            <a:off x="7606214" y="4707330"/>
            <a:ext cx="144016" cy="216024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>
            <a:stCxn id="165" idx="6"/>
            <a:endCxn id="166" idx="2"/>
          </p:cNvCxnSpPr>
          <p:nvPr/>
        </p:nvCxnSpPr>
        <p:spPr>
          <a:xfrm>
            <a:off x="7930250" y="5103374"/>
            <a:ext cx="216024" cy="14433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>
            <a:stCxn id="166" idx="0"/>
            <a:endCxn id="164" idx="4"/>
          </p:cNvCxnSpPr>
          <p:nvPr/>
        </p:nvCxnSpPr>
        <p:spPr>
          <a:xfrm flipV="1">
            <a:off x="8326294" y="4707330"/>
            <a:ext cx="152227" cy="230457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>
            <a:stCxn id="162" idx="6"/>
            <a:endCxn id="164" idx="2"/>
          </p:cNvCxnSpPr>
          <p:nvPr/>
        </p:nvCxnSpPr>
        <p:spPr>
          <a:xfrm>
            <a:off x="7786234" y="4527310"/>
            <a:ext cx="512267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>
            <a:stCxn id="162" idx="6"/>
            <a:endCxn id="166" idx="1"/>
          </p:cNvCxnSpPr>
          <p:nvPr/>
        </p:nvCxnSpPr>
        <p:spPr>
          <a:xfrm>
            <a:off x="7786234" y="4527310"/>
            <a:ext cx="412767" cy="463204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stCxn id="166" idx="1"/>
            <a:endCxn id="163" idx="4"/>
          </p:cNvCxnSpPr>
          <p:nvPr/>
        </p:nvCxnSpPr>
        <p:spPr>
          <a:xfrm flipH="1" flipV="1">
            <a:off x="8038262" y="4275282"/>
            <a:ext cx="160739" cy="715232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>
            <a:stCxn id="165" idx="7"/>
            <a:endCxn id="163" idx="4"/>
          </p:cNvCxnSpPr>
          <p:nvPr/>
        </p:nvCxnSpPr>
        <p:spPr>
          <a:xfrm flipV="1">
            <a:off x="7877523" y="4275282"/>
            <a:ext cx="160739" cy="700799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stCxn id="165" idx="7"/>
            <a:endCxn id="164" idx="2"/>
          </p:cNvCxnSpPr>
          <p:nvPr/>
        </p:nvCxnSpPr>
        <p:spPr>
          <a:xfrm flipV="1">
            <a:off x="7877523" y="4527310"/>
            <a:ext cx="420978" cy="448771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392628" y="2895310"/>
            <a:ext cx="105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0070C0"/>
                </a:solidFill>
              </a:rPr>
              <a:t>winter</a:t>
            </a:r>
            <a:endParaRPr lang="nl-NL" dirty="0">
              <a:solidFill>
                <a:srgbClr val="0070C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409074" y="3310081"/>
            <a:ext cx="105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 smtClean="0">
                <a:solidFill>
                  <a:srgbClr val="FF0000"/>
                </a:solidFill>
              </a:rPr>
              <a:t>zomer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1404" y="5999188"/>
            <a:ext cx="1646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 smtClean="0"/>
              <a:t>Predatie</a:t>
            </a:r>
            <a:r>
              <a:rPr lang="en-AU" dirty="0" smtClean="0"/>
              <a:t>, </a:t>
            </a:r>
          </a:p>
          <a:p>
            <a:r>
              <a:rPr lang="en-AU" dirty="0" err="1" smtClean="0"/>
              <a:t>Droogte</a:t>
            </a:r>
            <a:r>
              <a:rPr lang="en-AU" dirty="0" smtClean="0"/>
              <a:t>, etc.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5066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Afbeeldingsresultaat voor andrew allen radboud"/>
          <p:cNvSpPr>
            <a:spLocks noChangeAspect="1" noChangeArrowheads="1"/>
          </p:cNvSpPr>
          <p:nvPr/>
        </p:nvSpPr>
        <p:spPr bwMode="auto">
          <a:xfrm>
            <a:off x="155575" y="-1233488"/>
            <a:ext cx="17145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" name="TextBox 7"/>
          <p:cNvSpPr txBox="1"/>
          <p:nvPr/>
        </p:nvSpPr>
        <p:spPr>
          <a:xfrm>
            <a:off x="7576457" y="2587053"/>
            <a:ext cx="1680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Andy Allen</a:t>
            </a:r>
            <a:endParaRPr lang="nl-NL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7143" t="14621" r="20952" b="45052"/>
          <a:stretch/>
        </p:blipFill>
        <p:spPr>
          <a:xfrm>
            <a:off x="0" y="-1"/>
            <a:ext cx="3875314" cy="45661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399" y="3300549"/>
            <a:ext cx="5950389" cy="3557451"/>
          </a:xfrm>
          <a:prstGeom prst="rect">
            <a:avLst/>
          </a:prstGeom>
        </p:spPr>
      </p:pic>
      <p:pic>
        <p:nvPicPr>
          <p:cNvPr id="10" name="Picture 2" descr="I:\Photos\Netherlands\Groningen\IMG_447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6084" y="52387"/>
            <a:ext cx="2804703" cy="244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056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89" name="Straight Connector 10"/>
          <p:cNvCxnSpPr>
            <a:cxnSpLocks noChangeShapeType="1"/>
          </p:cNvCxnSpPr>
          <p:nvPr/>
        </p:nvCxnSpPr>
        <p:spPr bwMode="auto">
          <a:xfrm flipV="1">
            <a:off x="10161334" y="1436308"/>
            <a:ext cx="10109" cy="4080011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</p:cxnSp>
      <p:cxnSp>
        <p:nvCxnSpPr>
          <p:cNvPr id="67" name="Straight Connector 10"/>
          <p:cNvCxnSpPr>
            <a:cxnSpLocks noChangeShapeType="1"/>
          </p:cNvCxnSpPr>
          <p:nvPr/>
        </p:nvCxnSpPr>
        <p:spPr bwMode="auto">
          <a:xfrm flipV="1">
            <a:off x="10140164" y="1470258"/>
            <a:ext cx="10109" cy="4080011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25"/>
            <a:ext cx="4890573" cy="4416641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8473" y="-525"/>
            <a:ext cx="2606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chemeClr val="bg1"/>
                </a:solidFill>
              </a:rPr>
              <a:t>Winter vangsten</a:t>
            </a:r>
            <a:endParaRPr lang="nl-NL" sz="2000" dirty="0">
              <a:solidFill>
                <a:schemeClr val="bg1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6324" y="1859784"/>
            <a:ext cx="1076325" cy="21621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9" name="TextBox 38"/>
          <p:cNvSpPr txBox="1"/>
          <p:nvPr/>
        </p:nvSpPr>
        <p:spPr>
          <a:xfrm flipH="1">
            <a:off x="3682885" y="1878256"/>
            <a:ext cx="779124" cy="20826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nl-NL" sz="1600" dirty="0" smtClean="0"/>
              <a:t>2000</a:t>
            </a:r>
          </a:p>
          <a:p>
            <a:pPr>
              <a:spcAft>
                <a:spcPts val="800"/>
              </a:spcAft>
            </a:pPr>
            <a:r>
              <a:rPr lang="nl-NL" sz="1600" dirty="0" smtClean="0"/>
              <a:t>2001</a:t>
            </a:r>
          </a:p>
          <a:p>
            <a:pPr>
              <a:spcAft>
                <a:spcPts val="800"/>
              </a:spcAft>
            </a:pPr>
            <a:r>
              <a:rPr lang="nl-NL" sz="1600" dirty="0" smtClean="0"/>
              <a:t>2002</a:t>
            </a:r>
          </a:p>
          <a:p>
            <a:pPr>
              <a:spcAft>
                <a:spcPts val="800"/>
              </a:spcAft>
            </a:pPr>
            <a:r>
              <a:rPr lang="nl-NL" sz="1600" dirty="0" smtClean="0"/>
              <a:t>2003</a:t>
            </a:r>
          </a:p>
          <a:p>
            <a:pPr>
              <a:spcAft>
                <a:spcPts val="800"/>
              </a:spcAft>
            </a:pPr>
            <a:r>
              <a:rPr lang="nl-NL" sz="1600" dirty="0" smtClean="0"/>
              <a:t>2017</a:t>
            </a:r>
          </a:p>
          <a:p>
            <a:pPr>
              <a:spcAft>
                <a:spcPts val="800"/>
              </a:spcAft>
            </a:pPr>
            <a:r>
              <a:rPr lang="nl-NL" sz="1600" dirty="0" smtClean="0"/>
              <a:t>2018</a:t>
            </a:r>
            <a:endParaRPr lang="nl-NL" sz="1600" dirty="0"/>
          </a:p>
        </p:txBody>
      </p:sp>
      <p:pic>
        <p:nvPicPr>
          <p:cNvPr id="20" name="Picture 1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110" y="2259483"/>
            <a:ext cx="3234477" cy="2079050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110" y="60448"/>
            <a:ext cx="3234477" cy="2141785"/>
          </a:xfrm>
          <a:prstGeom prst="rect">
            <a:avLst/>
          </a:prstGeom>
        </p:spPr>
      </p:pic>
      <p:sp>
        <p:nvSpPr>
          <p:cNvPr id="22" name="Line 103"/>
          <p:cNvSpPr>
            <a:spLocks noChangeShapeType="1"/>
          </p:cNvSpPr>
          <p:nvPr/>
        </p:nvSpPr>
        <p:spPr bwMode="auto">
          <a:xfrm>
            <a:off x="2930674" y="-256202"/>
            <a:ext cx="0" cy="322899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lIns="47150" tIns="24518" rIns="47150" bIns="24518"/>
          <a:lstStyle/>
          <a:p>
            <a:endParaRPr lang="en-US" sz="600"/>
          </a:p>
        </p:txBody>
      </p:sp>
      <p:sp>
        <p:nvSpPr>
          <p:cNvPr id="23" name="Line 106"/>
          <p:cNvSpPr>
            <a:spLocks noChangeShapeType="1"/>
          </p:cNvSpPr>
          <p:nvPr/>
        </p:nvSpPr>
        <p:spPr bwMode="auto">
          <a:xfrm>
            <a:off x="3173087" y="-17794"/>
            <a:ext cx="0" cy="322803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lIns="47150" tIns="24518" rIns="47150" bIns="24518"/>
          <a:lstStyle/>
          <a:p>
            <a:endParaRPr lang="en-US" sz="600"/>
          </a:p>
        </p:txBody>
      </p:sp>
      <p:sp>
        <p:nvSpPr>
          <p:cNvPr id="24" name="Line 107"/>
          <p:cNvSpPr>
            <a:spLocks noChangeShapeType="1"/>
          </p:cNvSpPr>
          <p:nvPr/>
        </p:nvSpPr>
        <p:spPr bwMode="auto">
          <a:xfrm>
            <a:off x="2930674" y="-256202"/>
            <a:ext cx="0" cy="354559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lIns="47150" tIns="24518" rIns="47150" bIns="24518"/>
          <a:lstStyle/>
          <a:p>
            <a:endParaRPr lang="en-US" sz="373"/>
          </a:p>
        </p:txBody>
      </p:sp>
      <p:sp>
        <p:nvSpPr>
          <p:cNvPr id="25" name="Line 110"/>
          <p:cNvSpPr>
            <a:spLocks noChangeShapeType="1"/>
          </p:cNvSpPr>
          <p:nvPr/>
        </p:nvSpPr>
        <p:spPr bwMode="auto">
          <a:xfrm>
            <a:off x="3147148" y="-41254"/>
            <a:ext cx="0" cy="354464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lIns="47150" tIns="24518" rIns="47150" bIns="24518"/>
          <a:lstStyle/>
          <a:p>
            <a:endParaRPr lang="en-US" sz="373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530777" y="5905839"/>
            <a:ext cx="821210" cy="547131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3609923" y="-44458"/>
            <a:ext cx="295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rgbClr val="004982"/>
                </a:solidFill>
                <a:cs typeface="Calibri" panose="020F0502020204030204" pitchFamily="34" charset="0"/>
              </a:rPr>
              <a:t>-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-178886" y="4257713"/>
            <a:ext cx="9487986" cy="2585111"/>
            <a:chOff x="-360660" y="-68675"/>
            <a:chExt cx="9487986" cy="2585111"/>
          </a:xfrm>
        </p:grpSpPr>
        <p:sp>
          <p:nvSpPr>
            <p:cNvPr id="37" name="Line 2"/>
            <p:cNvSpPr>
              <a:spLocks noChangeShapeType="1"/>
            </p:cNvSpPr>
            <p:nvPr/>
          </p:nvSpPr>
          <p:spPr bwMode="auto">
            <a:xfrm rot="10800000" flipH="1">
              <a:off x="-360660" y="377753"/>
              <a:ext cx="3421" cy="520973"/>
            </a:xfrm>
            <a:prstGeom prst="line">
              <a:avLst/>
            </a:prstGeom>
            <a:ln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wrap="none" lIns="47903" tIns="23952" rIns="47903" bIns="23952" anchor="ctr"/>
            <a:lstStyle/>
            <a:p>
              <a:pPr algn="ctr">
                <a:defRPr/>
              </a:pPr>
              <a:endParaRPr lang="nl-NL" sz="373"/>
            </a:p>
          </p:txBody>
        </p:sp>
        <p:sp>
          <p:nvSpPr>
            <p:cNvPr id="13" name="AutoShape 2" descr="Afbeeldingsresultaat voor radboud university"/>
            <p:cNvSpPr>
              <a:spLocks noChangeAspect="1" noChangeArrowheads="1"/>
            </p:cNvSpPr>
            <p:nvPr/>
          </p:nvSpPr>
          <p:spPr bwMode="auto">
            <a:xfrm>
              <a:off x="-104458" y="-68675"/>
              <a:ext cx="228600" cy="228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pic>
          <p:nvPicPr>
            <p:cNvPr id="18" name="Content Placeholder 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40" t="3649" r="23087" b="28914"/>
            <a:stretch/>
          </p:blipFill>
          <p:spPr>
            <a:xfrm>
              <a:off x="6977686" y="80450"/>
              <a:ext cx="1878190" cy="206710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987299" y="2147104"/>
              <a:ext cx="2140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/>
                <a:t>Magali Frauendorf</a:t>
              </a:r>
              <a:endParaRPr lang="nl-NL" dirty="0"/>
            </a:p>
          </p:txBody>
        </p:sp>
        <p:pic>
          <p:nvPicPr>
            <p:cNvPr id="26" name="Picture 2" descr="Afbeeldingsresultaat voor schneeflock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2296" y="191695"/>
              <a:ext cx="637379" cy="659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Afbeeldingsresultaat voor su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6689" y="203230"/>
              <a:ext cx="572885" cy="574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" name="Straight Arrow Connector 27"/>
            <p:cNvCxnSpPr/>
            <p:nvPr/>
          </p:nvCxnSpPr>
          <p:spPr>
            <a:xfrm flipV="1">
              <a:off x="793444" y="497865"/>
              <a:ext cx="4438262" cy="15074"/>
            </a:xfrm>
            <a:prstGeom prst="straightConnector1">
              <a:avLst/>
            </a:prstGeom>
            <a:ln w="19050">
              <a:solidFill>
                <a:srgbClr val="00498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2142535" y="152206"/>
              <a:ext cx="17626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>
                  <a:latin typeface="Calibri" panose="020F0502020204030204" pitchFamily="34" charset="0"/>
                  <a:cs typeface="Calibri" panose="020F0502020204030204" pitchFamily="34" charset="0"/>
                </a:rPr>
                <a:t>Carry-over effect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-132296" y="2037877"/>
              <a:ext cx="971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>
                  <a:cs typeface="Calibri" panose="020F0502020204030204" pitchFamily="34" charset="0"/>
                </a:rPr>
                <a:t>Conditie</a:t>
              </a:r>
              <a:endParaRPr lang="en-US" dirty="0">
                <a:cs typeface="Calibri" panose="020F050202020403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167827" y="1327833"/>
              <a:ext cx="11181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>
                  <a:cs typeface="Calibri" panose="020F0502020204030204" pitchFamily="34" charset="0"/>
                </a:rPr>
                <a:t>Legdatu</a:t>
              </a:r>
              <a:r>
                <a:rPr lang="nl-NL" dirty="0">
                  <a:cs typeface="Calibri" panose="020F0502020204030204" pitchFamily="34" charset="0"/>
                </a:rPr>
                <a:t>m</a:t>
              </a:r>
              <a:endParaRPr lang="en-US" dirty="0">
                <a:cs typeface="Calibri" panose="020F050202020403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933137" y="1770478"/>
              <a:ext cx="1359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>
                  <a:cs typeface="Calibri" panose="020F0502020204030204" pitchFamily="34" charset="0"/>
                </a:rPr>
                <a:t>Jongen/paar</a:t>
              </a:r>
              <a:endParaRPr lang="en-US" dirty="0">
                <a:cs typeface="Calibri" panose="020F0502020204030204" pitchFamily="34" charset="0"/>
              </a:endParaRPr>
            </a:p>
          </p:txBody>
        </p:sp>
        <p:cxnSp>
          <p:nvCxnSpPr>
            <p:cNvPr id="33" name="Curved Connector 32"/>
            <p:cNvCxnSpPr>
              <a:endCxn id="31" idx="1"/>
            </p:cNvCxnSpPr>
            <p:nvPr/>
          </p:nvCxnSpPr>
          <p:spPr>
            <a:xfrm flipV="1">
              <a:off x="978745" y="1512499"/>
              <a:ext cx="2189082" cy="8590"/>
            </a:xfrm>
            <a:prstGeom prst="curvedConnector3">
              <a:avLst>
                <a:gd name="adj1" fmla="val 50000"/>
              </a:avLst>
            </a:prstGeom>
            <a:ln w="76200">
              <a:solidFill>
                <a:srgbClr val="00498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31" idx="3"/>
            </p:cNvCxnSpPr>
            <p:nvPr/>
          </p:nvCxnSpPr>
          <p:spPr>
            <a:xfrm>
              <a:off x="4286018" y="1512499"/>
              <a:ext cx="482619" cy="8590"/>
            </a:xfrm>
            <a:prstGeom prst="straightConnector1">
              <a:avLst/>
            </a:prstGeom>
            <a:ln w="76200">
              <a:solidFill>
                <a:srgbClr val="00498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20606077">
              <a:off x="442490" y="1218729"/>
              <a:ext cx="186110" cy="23521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2666" y="1372719"/>
              <a:ext cx="955901" cy="638122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1921" y="971438"/>
              <a:ext cx="955901" cy="638122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5437" y="1409911"/>
              <a:ext cx="430854" cy="39324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1482" y="1382831"/>
              <a:ext cx="430854" cy="393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270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3333" t="20268" r="29054" b="61864"/>
          <a:stretch/>
        </p:blipFill>
        <p:spPr>
          <a:xfrm>
            <a:off x="3530600" y="3820595"/>
            <a:ext cx="2822799" cy="2908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8142" t="20268" r="15980" b="61864"/>
          <a:stretch/>
        </p:blipFill>
        <p:spPr>
          <a:xfrm>
            <a:off x="6819900" y="3846715"/>
            <a:ext cx="2179630" cy="2882180"/>
          </a:xfrm>
          <a:prstGeom prst="rect">
            <a:avLst/>
          </a:prstGeom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xmlns="" id="{503BE097-1DEC-48AD-94C6-0A520BB5C7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22" r="62968"/>
          <a:stretch/>
        </p:blipFill>
        <p:spPr>
          <a:xfrm>
            <a:off x="3416300" y="117089"/>
            <a:ext cx="2787160" cy="3703505"/>
          </a:xfrm>
          <a:prstGeom prst="rect">
            <a:avLst/>
          </a:prstGeom>
        </p:spPr>
      </p:pic>
      <p:pic>
        <p:nvPicPr>
          <p:cNvPr id="9" name="Picture 25">
            <a:extLst>
              <a:ext uri="{FF2B5EF4-FFF2-40B4-BE49-F238E27FC236}">
                <a16:creationId xmlns:a16="http://schemas.microsoft.com/office/drawing/2014/main" xmlns="" id="{503BE097-1DEC-48AD-94C6-0A520BB5C7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87" t="12584" r="4650"/>
          <a:stretch/>
        </p:blipFill>
        <p:spPr>
          <a:xfrm>
            <a:off x="6940549" y="118713"/>
            <a:ext cx="2203452" cy="3728001"/>
          </a:xfrm>
          <a:prstGeom prst="rect">
            <a:avLst/>
          </a:prstGeom>
        </p:spPr>
      </p:pic>
      <p:pic>
        <p:nvPicPr>
          <p:cNvPr id="10" name="Picture 25">
            <a:extLst>
              <a:ext uri="{FF2B5EF4-FFF2-40B4-BE49-F238E27FC236}">
                <a16:creationId xmlns:a16="http://schemas.microsoft.com/office/drawing/2014/main" xmlns="" id="{503BE097-1DEC-48AD-94C6-0A520BB5C7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895" t="12585" b="17382"/>
          <a:stretch/>
        </p:blipFill>
        <p:spPr>
          <a:xfrm>
            <a:off x="6169153" y="0"/>
            <a:ext cx="387092" cy="298671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1" t="26222" r="42686" b="13212"/>
          <a:stretch/>
        </p:blipFill>
        <p:spPr>
          <a:xfrm>
            <a:off x="42225" y="4487424"/>
            <a:ext cx="3021874" cy="2272937"/>
          </a:xfr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xmlns="" id="{C926FCA5-D1EA-4FA6-8664-FEE83A4AC1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804" y="231389"/>
            <a:ext cx="2331996" cy="1688191"/>
          </a:xfrm>
          <a:prstGeom prst="rect">
            <a:avLst/>
          </a:prstGeom>
        </p:spPr>
      </p:pic>
      <p:pic>
        <p:nvPicPr>
          <p:cNvPr id="13" name="Afbeelding 5">
            <a:extLst>
              <a:ext uri="{FF2B5EF4-FFF2-40B4-BE49-F238E27FC236}">
                <a16:creationId xmlns:a16="http://schemas.microsoft.com/office/drawing/2014/main" xmlns="" id="{DA1CF4B5-0B0C-47FA-9A89-978AC80AA0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10" y="1982713"/>
            <a:ext cx="3239385" cy="244157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4809880" y="-184110"/>
            <a:ext cx="520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/>
              <a:t>♀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81914" y="-216133"/>
            <a:ext cx="520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/>
              <a:t>♂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57674" y="3964204"/>
            <a:ext cx="3784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800" dirty="0" err="1" smtClean="0"/>
              <a:t>Droogvalduur</a:t>
            </a:r>
            <a:r>
              <a:rPr lang="en-AU" sz="2800" dirty="0" smtClean="0"/>
              <a:t> </a:t>
            </a:r>
            <a:r>
              <a:rPr lang="en-AU" sz="2800" dirty="0" err="1" smtClean="0"/>
              <a:t>wadplaten</a:t>
            </a:r>
            <a:endParaRPr lang="nl-NL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93548" y="4487424"/>
            <a:ext cx="1680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Henk-Jan</a:t>
            </a:r>
          </a:p>
          <a:p>
            <a:r>
              <a:rPr lang="en-AU" dirty="0" smtClean="0"/>
              <a:t>van der Kolk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672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833</TotalTime>
  <Words>135</Words>
  <Application>Microsoft Office PowerPoint</Application>
  <PresentationFormat>On-screen Show (4:3)</PresentationFormat>
  <Paragraphs>61</Paragraphs>
  <Slides>11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Welkom bij de CHIRP-bijeenkomst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NIOO-KNAW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Frauendorf, Magali</dc:creator>
  <cp:lastModifiedBy>Kolk, Henk-Jan van der</cp:lastModifiedBy>
  <cp:revision>43</cp:revision>
  <dcterms:created xsi:type="dcterms:W3CDTF">2017-08-16T18:34:57Z</dcterms:created>
  <dcterms:modified xsi:type="dcterms:W3CDTF">2018-10-16T14:55:16Z</dcterms:modified>
</cp:coreProperties>
</file>